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311" r:id="rId2"/>
    <p:sldId id="342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46" r:id="rId11"/>
    <p:sldId id="319" r:id="rId12"/>
    <p:sldId id="334" r:id="rId13"/>
    <p:sldId id="320" r:id="rId14"/>
    <p:sldId id="321" r:id="rId15"/>
    <p:sldId id="322" r:id="rId16"/>
    <p:sldId id="335" r:id="rId17"/>
    <p:sldId id="323" r:id="rId18"/>
    <p:sldId id="325" r:id="rId19"/>
    <p:sldId id="324" r:id="rId20"/>
    <p:sldId id="327" r:id="rId21"/>
    <p:sldId id="328" r:id="rId22"/>
    <p:sldId id="338" r:id="rId23"/>
    <p:sldId id="329" r:id="rId24"/>
    <p:sldId id="336" r:id="rId25"/>
    <p:sldId id="337" r:id="rId26"/>
    <p:sldId id="359" r:id="rId27"/>
    <p:sldId id="330" r:id="rId28"/>
    <p:sldId id="339" r:id="rId29"/>
    <p:sldId id="340" r:id="rId30"/>
    <p:sldId id="332" r:id="rId31"/>
    <p:sldId id="361" r:id="rId32"/>
    <p:sldId id="362" r:id="rId33"/>
    <p:sldId id="363" r:id="rId34"/>
    <p:sldId id="365" r:id="rId35"/>
    <p:sldId id="364" r:id="rId36"/>
    <p:sldId id="366" r:id="rId37"/>
    <p:sldId id="367" r:id="rId38"/>
    <p:sldId id="368" r:id="rId39"/>
    <p:sldId id="370" r:id="rId40"/>
    <p:sldId id="369" r:id="rId41"/>
    <p:sldId id="371" r:id="rId42"/>
    <p:sldId id="372" r:id="rId43"/>
    <p:sldId id="373" r:id="rId44"/>
    <p:sldId id="375" r:id="rId45"/>
    <p:sldId id="374" r:id="rId46"/>
    <p:sldId id="357" r:id="rId47"/>
    <p:sldId id="333" r:id="rId48"/>
  </p:sldIdLst>
  <p:sldSz cx="9144000" cy="6858000" type="screen4x3"/>
  <p:notesSz cx="7302500" cy="9588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36393" y="0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/>
          <a:lstStyle>
            <a:lvl1pPr algn="r">
              <a:defRPr sz="1300"/>
            </a:lvl1pPr>
          </a:lstStyle>
          <a:p>
            <a:fld id="{25E67DCE-9DF9-4B2C-BD24-07E19F90CF22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719138"/>
            <a:ext cx="4794250" cy="3595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15" tIns="48257" rIns="96515" bIns="482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0250" y="4554538"/>
            <a:ext cx="5842000" cy="4314825"/>
          </a:xfrm>
          <a:prstGeom prst="rect">
            <a:avLst/>
          </a:prstGeom>
        </p:spPr>
        <p:txBody>
          <a:bodyPr vert="horz" lIns="96515" tIns="48257" rIns="96515" bIns="482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36393" y="9107411"/>
            <a:ext cx="3164417" cy="479425"/>
          </a:xfrm>
          <a:prstGeom prst="rect">
            <a:avLst/>
          </a:prstGeom>
        </p:spPr>
        <p:txBody>
          <a:bodyPr vert="horz" lIns="96515" tIns="48257" rIns="96515" bIns="48257" rtlCol="0" anchor="b"/>
          <a:lstStyle>
            <a:lvl1pPr algn="r">
              <a:defRPr sz="1300"/>
            </a:lvl1pPr>
          </a:lstStyle>
          <a:p>
            <a:fld id="{A752027B-2D89-44B5-8D59-B00A8980E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9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F18F8-B3B1-4116-B265-24C9F458D2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2027B-2D89-44B5-8D59-B00A8980E14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E:\Sem-3\SNA\Project\21OCT2019_PROJECTREVIEWPPT\2019-10-19-19-27-00.av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0" y="5791200"/>
            <a:ext cx="3657600" cy="83820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Parveen Bajaj, EET182574</a:t>
            </a:r>
          </a:p>
          <a:p>
            <a:pPr algn="l"/>
            <a:r>
              <a:rPr lang="en-US" sz="2000" dirty="0" smtClean="0"/>
              <a:t>Abhishek Bohra, EET182561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7620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DTC Road Transport Network </a:t>
            </a:r>
          </a:p>
          <a:p>
            <a:pPr algn="ctr"/>
            <a:r>
              <a:rPr lang="en-US" sz="3200" dirty="0" smtClean="0"/>
              <a:t>Analysis using SNA Techniques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L Space:</a:t>
            </a:r>
          </a:p>
          <a:p>
            <a:pPr lvl="1"/>
            <a:r>
              <a:rPr lang="en-US" sz="2000" dirty="0" smtClean="0"/>
              <a:t> Nodes -&gt; Bus Stop</a:t>
            </a:r>
          </a:p>
          <a:p>
            <a:pPr lvl="1"/>
            <a:r>
              <a:rPr lang="en-US" sz="2000" dirty="0" smtClean="0"/>
              <a:t>Edges -&gt; If nodes are adjacent.</a:t>
            </a:r>
          </a:p>
          <a:p>
            <a:r>
              <a:rPr lang="en-US" sz="2000" dirty="0" smtClean="0"/>
              <a:t>B Space:	</a:t>
            </a:r>
          </a:p>
          <a:p>
            <a:pPr lvl="1"/>
            <a:r>
              <a:rPr lang="en-US" sz="2000" dirty="0" smtClean="0"/>
              <a:t>Two mode network (Bipartite Graph)</a:t>
            </a:r>
          </a:p>
          <a:p>
            <a:pPr lvl="2"/>
            <a:r>
              <a:rPr lang="en-US" sz="1600" dirty="0" smtClean="0"/>
              <a:t>Bus Route and Bus Stops are nodes.</a:t>
            </a:r>
          </a:p>
          <a:p>
            <a:pPr lvl="2"/>
            <a:r>
              <a:rPr lang="en-US" sz="1600" dirty="0" smtClean="0"/>
              <a:t>Each route node is linked to all stops that it serves</a:t>
            </a:r>
          </a:p>
          <a:p>
            <a:r>
              <a:rPr lang="en-US" sz="2000" dirty="0" smtClean="0"/>
              <a:t>P Space:</a:t>
            </a:r>
          </a:p>
          <a:p>
            <a:pPr lvl="1"/>
            <a:r>
              <a:rPr lang="en-US" sz="2000" dirty="0" smtClean="0"/>
              <a:t>Nodes are Bus Stops</a:t>
            </a:r>
          </a:p>
          <a:p>
            <a:pPr lvl="1"/>
            <a:r>
              <a:rPr lang="en-US" sz="2000" dirty="0" smtClean="0"/>
              <a:t>Edge between bus stops if they are served by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common route.</a:t>
            </a:r>
          </a:p>
          <a:p>
            <a:r>
              <a:rPr lang="en-US" sz="2000" dirty="0" smtClean="0"/>
              <a:t>C Space:</a:t>
            </a:r>
          </a:p>
          <a:p>
            <a:pPr lvl="1"/>
            <a:r>
              <a:rPr lang="en-US" sz="2000" dirty="0" smtClean="0"/>
              <a:t>Route nodes</a:t>
            </a:r>
            <a:endParaRPr lang="en-US" sz="2000" dirty="0"/>
          </a:p>
          <a:p>
            <a:pPr lvl="1"/>
            <a:r>
              <a:rPr lang="en-US" sz="2000" dirty="0" smtClean="0"/>
              <a:t>Two routes are connected if they share a common station.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218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Prepared L, </a:t>
            </a:r>
            <a:r>
              <a:rPr lang="en-US" dirty="0"/>
              <a:t>C, B &amp; L </a:t>
            </a:r>
            <a:r>
              <a:rPr lang="en-US" dirty="0" smtClean="0"/>
              <a:t>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4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447800"/>
            <a:ext cx="50958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649069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069"/>
            <a:ext cx="7419975" cy="62464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2818"/>
          </a:xfrm>
        </p:spPr>
        <p:txBody>
          <a:bodyPr/>
          <a:lstStyle/>
          <a:p>
            <a:r>
              <a:rPr lang="en-US" b="1" u="sng" dirty="0" smtClean="0"/>
              <a:t>Google Earth View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9668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L-Space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9000"/>
                    </a14:imgEffect>
                  </a14:imgLayer>
                </a14:imgProps>
              </a:ext>
            </a:extLst>
          </a:blip>
          <a:srcRect l="4740" t="2866" b="2866"/>
          <a:stretch/>
        </p:blipFill>
        <p:spPr>
          <a:xfrm>
            <a:off x="1371600" y="1676400"/>
            <a:ext cx="5212363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2133600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Routes - 737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Bus Stops - 1860</a:t>
            </a:r>
          </a:p>
        </p:txBody>
      </p:sp>
    </p:spTree>
    <p:extLst>
      <p:ext uri="{BB962C8B-B14F-4D97-AF65-F5344CB8AC3E}">
        <p14:creationId xmlns:p14="http://schemas.microsoft.com/office/powerpoint/2010/main" val="3224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899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Degree Distribution L Space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55" y="990600"/>
            <a:ext cx="6512089" cy="4668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5738336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node </a:t>
            </a:r>
            <a:r>
              <a:rPr lang="en-US" dirty="0" err="1" smtClean="0"/>
              <a:t>havinh</a:t>
            </a:r>
            <a:r>
              <a:rPr lang="en-US" dirty="0" smtClean="0"/>
              <a:t> high degree in </a:t>
            </a:r>
            <a:r>
              <a:rPr lang="en-US" dirty="0"/>
              <a:t>L Space </a:t>
            </a:r>
            <a:r>
              <a:rPr lang="en-US" dirty="0" smtClean="0"/>
              <a:t>simply means it is connected </a:t>
            </a:r>
            <a:r>
              <a:rPr lang="en-US" dirty="0"/>
              <a:t>to more number of bus </a:t>
            </a:r>
            <a:r>
              <a:rPr lang="en-US" dirty="0" smtClean="0"/>
              <a:t>stops.</a:t>
            </a:r>
            <a:endParaRPr lang="en-US" dirty="0"/>
          </a:p>
          <a:p>
            <a:r>
              <a:rPr lang="en-US" sz="2400" b="1" dirty="0" smtClean="0"/>
              <a:t>   Potential </a:t>
            </a:r>
            <a:r>
              <a:rPr lang="en-US" sz="2400" b="1" dirty="0"/>
              <a:t>candidate for Bus Depots or Hub</a:t>
            </a:r>
          </a:p>
        </p:txBody>
      </p:sp>
    </p:spTree>
    <p:extLst>
      <p:ext uri="{BB962C8B-B14F-4D97-AF65-F5344CB8AC3E}">
        <p14:creationId xmlns:p14="http://schemas.microsoft.com/office/powerpoint/2010/main" val="4593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Degree Distribution L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305800" cy="49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/>
              <a:t>Potential candidate for </a:t>
            </a:r>
            <a:br>
              <a:rPr lang="en-US" sz="4800" b="1" dirty="0" smtClean="0"/>
            </a:br>
            <a:r>
              <a:rPr lang="en-US" sz="4800" b="1" dirty="0" smtClean="0"/>
              <a:t>Bus Depots or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5" y="1600200"/>
            <a:ext cx="8448830" cy="508158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256463">
            <a:off x="695446" y="2927931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436810">
            <a:off x="7163288" y="2930299"/>
            <a:ext cx="1143000" cy="609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037832" y="2394192"/>
            <a:ext cx="2031224" cy="2128947"/>
          </a:xfrm>
          <a:custGeom>
            <a:avLst/>
            <a:gdLst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523512 w 2031224"/>
              <a:gd name="connsiteY11" fmla="*/ 851579 h 2128947"/>
              <a:gd name="connsiteX0" fmla="*/ 111683 w 2031224"/>
              <a:gd name="connsiteY0" fmla="*/ 0 h 2128947"/>
              <a:gd name="connsiteX1" fmla="*/ 0 w 2031224"/>
              <a:gd name="connsiteY1" fmla="*/ 544452 h 2128947"/>
              <a:gd name="connsiteX2" fmla="*/ 251286 w 2031224"/>
              <a:gd name="connsiteY2" fmla="*/ 1465832 h 2128947"/>
              <a:gd name="connsiteX3" fmla="*/ 691035 w 2031224"/>
              <a:gd name="connsiteY3" fmla="*/ 2017264 h 2128947"/>
              <a:gd name="connsiteX4" fmla="*/ 1458852 w 2031224"/>
              <a:gd name="connsiteY4" fmla="*/ 2128947 h 2128947"/>
              <a:gd name="connsiteX5" fmla="*/ 1835780 w 2031224"/>
              <a:gd name="connsiteY5" fmla="*/ 1968403 h 2128947"/>
              <a:gd name="connsiteX6" fmla="*/ 2010284 w 2031224"/>
              <a:gd name="connsiteY6" fmla="*/ 1975384 h 2128947"/>
              <a:gd name="connsiteX7" fmla="*/ 2031224 w 2031224"/>
              <a:gd name="connsiteY7" fmla="*/ 1521674 h 2128947"/>
              <a:gd name="connsiteX8" fmla="*/ 1668257 w 2031224"/>
              <a:gd name="connsiteY8" fmla="*/ 1389051 h 2128947"/>
              <a:gd name="connsiteX9" fmla="*/ 788757 w 2031224"/>
              <a:gd name="connsiteY9" fmla="*/ 1368110 h 2128947"/>
              <a:gd name="connsiteX10" fmla="*/ 621234 w 2031224"/>
              <a:gd name="connsiteY10" fmla="*/ 1144745 h 2128947"/>
              <a:gd name="connsiteX11" fmla="*/ 142512 w 2031224"/>
              <a:gd name="connsiteY11" fmla="*/ 13379 h 212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224" h="2128947">
                <a:moveTo>
                  <a:pt x="111683" y="0"/>
                </a:moveTo>
                <a:lnTo>
                  <a:pt x="0" y="544452"/>
                </a:lnTo>
                <a:lnTo>
                  <a:pt x="251286" y="1465832"/>
                </a:lnTo>
                <a:cubicBezTo>
                  <a:pt x="396434" y="1650778"/>
                  <a:pt x="455933" y="2017264"/>
                  <a:pt x="691035" y="2017264"/>
                </a:cubicBezTo>
                <a:lnTo>
                  <a:pt x="1458852" y="2128947"/>
                </a:lnTo>
                <a:cubicBezTo>
                  <a:pt x="1806489" y="1962370"/>
                  <a:pt x="1670057" y="1968403"/>
                  <a:pt x="1835780" y="1968403"/>
                </a:cubicBezTo>
                <a:lnTo>
                  <a:pt x="2010284" y="1975384"/>
                </a:lnTo>
                <a:lnTo>
                  <a:pt x="2031224" y="1521674"/>
                </a:lnTo>
                <a:lnTo>
                  <a:pt x="1668257" y="1389051"/>
                </a:lnTo>
                <a:cubicBezTo>
                  <a:pt x="1375092" y="1382015"/>
                  <a:pt x="1082007" y="1368110"/>
                  <a:pt x="788757" y="1368110"/>
                </a:cubicBezTo>
                <a:cubicBezTo>
                  <a:pt x="626253" y="1149083"/>
                  <a:pt x="691716" y="1215237"/>
                  <a:pt x="621234" y="1144745"/>
                </a:cubicBezTo>
                <a:lnTo>
                  <a:pt x="142512" y="13379"/>
                </a:ln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u="sng" dirty="0"/>
              <a:t>Identification of candidate Bus Routes for </a:t>
            </a:r>
            <a:r>
              <a:rPr lang="en-US" sz="3200" b="1" u="sng" dirty="0" smtClean="0"/>
              <a:t>Expressway Corridors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Using C Spaces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00" t="40222" r="23500" b="21556"/>
          <a:stretch/>
        </p:blipFill>
        <p:spPr>
          <a:xfrm>
            <a:off x="1905000" y="2667000"/>
            <a:ext cx="662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Plot of C Space in </a:t>
            </a:r>
            <a:r>
              <a:rPr lang="en-US" b="1" u="sng" dirty="0" err="1" smtClean="0"/>
              <a:t>Gephi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1066800"/>
            <a:ext cx="6243637" cy="5543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1295400"/>
            <a:ext cx="1598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Nodes:737 </a:t>
            </a:r>
          </a:p>
          <a:p>
            <a:r>
              <a:rPr lang="en-US" dirty="0" smtClean="0"/>
              <a:t>Edges: 159992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676400"/>
            <a:ext cx="8703733" cy="4895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Preparation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76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analyze Delhi Bus Route Network using Social Network Analysis techniques.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Why Bus Route and Why Delhi?</a:t>
            </a:r>
          </a:p>
          <a:p>
            <a:endParaRPr lang="en-US" dirty="0" smtClean="0"/>
          </a:p>
          <a:p>
            <a:r>
              <a:rPr lang="en-US" dirty="0" smtClean="0"/>
              <a:t>What will we deliver ?</a:t>
            </a:r>
          </a:p>
          <a:p>
            <a:pPr lvl="1"/>
            <a:r>
              <a:rPr lang="en-US" dirty="0" smtClean="0"/>
              <a:t>Systematic survey of Delhi Transport Network.</a:t>
            </a:r>
          </a:p>
          <a:p>
            <a:pPr lvl="1"/>
            <a:r>
              <a:rPr lang="en-US" dirty="0" smtClean="0"/>
              <a:t>Present a model that with a small number of simple rules would be capable to reproduce the main properties.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l"/>
            <a:r>
              <a:rPr lang="en-US" dirty="0" smtClean="0"/>
              <a:t>Problem </a:t>
            </a:r>
            <a:r>
              <a:rPr lang="en-US" dirty="0"/>
              <a:t>Definition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78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778048" cy="48625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817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C Space, nodes having high degree are best candidate for Expressway Corridors.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candidate Bus Routes for Expressway Corridors (How ???)</a:t>
            </a:r>
            <a:endParaRPr lang="en-US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795"/>
          <a:stretch/>
        </p:blipFill>
        <p:spPr>
          <a:xfrm>
            <a:off x="952500" y="2514600"/>
            <a:ext cx="7238999" cy="40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"/>
            <a:ext cx="7646670" cy="651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0818"/>
            <a:ext cx="8229600" cy="508782"/>
          </a:xfrm>
        </p:spPr>
        <p:txBody>
          <a:bodyPr>
            <a:noAutofit/>
          </a:bodyPr>
          <a:lstStyle/>
          <a:p>
            <a:r>
              <a:rPr lang="en-US" sz="2400" dirty="0" smtClean="0"/>
              <a:t>Candidate for Express Highway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1148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OMS Bus Route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7162800" y="3200400"/>
            <a:ext cx="198340" cy="94666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667000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TMS Bus Route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3581400" y="1905000"/>
            <a:ext cx="914400" cy="4572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71" t="17460" r="34872" b="12610"/>
          <a:stretch/>
        </p:blipFill>
        <p:spPr>
          <a:xfrm>
            <a:off x="152400" y="1398588"/>
            <a:ext cx="5105400" cy="51816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 smtClean="0"/>
              <a:t>Identification of BRT Routes using Cs Networks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284288"/>
            <a:ext cx="3571875" cy="542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6172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43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0400" y="59436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Cs 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3200" y="1676400"/>
            <a:ext cx="233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: 56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623 </a:t>
            </a:r>
            <a:r>
              <a:rPr lang="en-US" dirty="0" err="1" smtClean="0">
                <a:solidFill>
                  <a:schemeClr val="bg1"/>
                </a:solidFill>
              </a:rPr>
              <a:t>Extn</a:t>
            </a:r>
            <a:r>
              <a:rPr lang="en-US" dirty="0" smtClean="0">
                <a:solidFill>
                  <a:schemeClr val="bg1"/>
                </a:solidFill>
              </a:rPr>
              <a:t> Cluster:  67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65982"/>
          </a:xfrm>
        </p:spPr>
        <p:txBody>
          <a:bodyPr>
            <a:normAutofit/>
          </a:bodyPr>
          <a:lstStyle/>
          <a:p>
            <a:r>
              <a:rPr lang="en-US" sz="3600" b="1" u="sng" dirty="0" smtClean="0">
                <a:solidFill>
                  <a:schemeClr val="tx1"/>
                </a:solidFill>
              </a:rPr>
              <a:t>Cs 55 Results 623Extn Cluster</a:t>
            </a:r>
            <a:endParaRPr lang="en-US" sz="3600" b="1" u="sn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322794" cy="53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800" b="1" u="sng" dirty="0" smtClean="0">
                <a:solidFill>
                  <a:schemeClr val="tx1"/>
                </a:solidFill>
              </a:rPr>
              <a:t>Cs 55 Results 623 Cluster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459328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399"/>
            <a:ext cx="7620000" cy="571500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Histogram Plot of C Space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49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5070524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638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50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 smtClean="0"/>
              <a:t>Identification of BRT Routes using Cs Networks</a:t>
            </a:r>
            <a:endParaRPr lang="en-US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08269"/>
              </p:ext>
            </p:extLst>
          </p:nvPr>
        </p:nvGraphicFramePr>
        <p:xfrm>
          <a:off x="5309734" y="2095659"/>
          <a:ext cx="3616276" cy="340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8138"/>
                <a:gridCol w="18081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 Route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Bus</a:t>
                      </a:r>
                      <a:r>
                        <a:rPr lang="en-US" baseline="0" dirty="0" smtClean="0"/>
                        <a:t> Stops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623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764 </a:t>
                      </a:r>
                      <a:r>
                        <a:rPr lang="en-US" dirty="0" err="1" smtClean="0"/>
                        <a:t>Extn</a:t>
                      </a:r>
                      <a:r>
                        <a:rPr lang="en-US" dirty="0" smtClean="0"/>
                        <a:t>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 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921E</a:t>
                      </a:r>
                      <a:r>
                        <a:rPr lang="en-US" baseline="0" dirty="0" smtClean="0"/>
                        <a:t> Cluster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3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52400"/>
            <a:ext cx="7324725" cy="655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6118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Near 215 degree  bus routes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19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026400" cy="601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133600"/>
            <a:ext cx="4350113" cy="76206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9379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Systematic Collection of Bus Routes and Bus Stops data</a:t>
            </a:r>
          </a:p>
          <a:p>
            <a:r>
              <a:rPr lang="en-US" dirty="0" smtClean="0"/>
              <a:t>Perform Social Network Analysis Techniques </a:t>
            </a:r>
          </a:p>
          <a:p>
            <a:pPr lvl="1"/>
            <a:r>
              <a:rPr lang="en-US" dirty="0" smtClean="0"/>
              <a:t>Modeling of Bus Route Network into following Topologies</a:t>
            </a:r>
          </a:p>
          <a:p>
            <a:pPr lvl="2"/>
            <a:r>
              <a:rPr lang="en-US" dirty="0" smtClean="0"/>
              <a:t>L , B, C and P Space Topologies</a:t>
            </a:r>
          </a:p>
          <a:p>
            <a:pPr lvl="1"/>
            <a:r>
              <a:rPr lang="en-US" dirty="0" smtClean="0"/>
              <a:t>Degree Distributions  and Centrality of Nodes along with their significance</a:t>
            </a:r>
          </a:p>
          <a:p>
            <a:pPr lvl="1"/>
            <a:r>
              <a:rPr lang="en-US" dirty="0" err="1" smtClean="0"/>
              <a:t>Betweenness</a:t>
            </a:r>
            <a:r>
              <a:rPr lang="en-US" dirty="0" smtClean="0"/>
              <a:t> and Clustering </a:t>
            </a:r>
            <a:r>
              <a:rPr lang="en-US" dirty="0" err="1" smtClean="0"/>
              <a:t>Coefficents</a:t>
            </a:r>
            <a:endParaRPr lang="en-US" dirty="0" smtClean="0"/>
          </a:p>
          <a:p>
            <a:pPr lvl="1"/>
            <a:r>
              <a:rPr lang="en-US" dirty="0" smtClean="0"/>
              <a:t>Candidate Bus Routes for Expressway Corridors and Bus Rapid Transit Services</a:t>
            </a:r>
          </a:p>
          <a:p>
            <a:pPr lvl="1"/>
            <a:r>
              <a:rPr lang="en-US" dirty="0" smtClean="0"/>
              <a:t>Diameter of Network</a:t>
            </a:r>
          </a:p>
          <a:p>
            <a:pPr lvl="1"/>
            <a:r>
              <a:rPr lang="en-US" dirty="0" smtClean="0"/>
              <a:t>Applying Optimization techniques to improve the Network Efficiency.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554720"/>
            <a:ext cx="3581400" cy="513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Weights: Bus Driving Efficiency </a:t>
            </a:r>
          </a:p>
          <a:p>
            <a:r>
              <a:rPr lang="en-US" dirty="0" smtClean="0"/>
              <a:t>Optimize : Network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Weigthed</a:t>
            </a:r>
            <a:r>
              <a:rPr lang="en-US" dirty="0" smtClean="0"/>
              <a:t> Bus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Network</a:t>
            </a:r>
          </a:p>
          <a:p>
            <a:pPr lvl="1"/>
            <a:r>
              <a:rPr lang="en-US" dirty="0" smtClean="0"/>
              <a:t>Weights: Either 0 or 1</a:t>
            </a:r>
          </a:p>
          <a:p>
            <a:r>
              <a:rPr lang="en-US" dirty="0" smtClean="0"/>
              <a:t>Weighted Network</a:t>
            </a:r>
          </a:p>
          <a:p>
            <a:pPr lvl="1"/>
            <a:r>
              <a:rPr lang="en-US" dirty="0" smtClean="0"/>
              <a:t>Important Factors</a:t>
            </a:r>
          </a:p>
          <a:p>
            <a:pPr lvl="2"/>
            <a:r>
              <a:rPr lang="en-US" dirty="0" smtClean="0"/>
              <a:t>Distance</a:t>
            </a:r>
          </a:p>
          <a:p>
            <a:pPr lvl="2"/>
            <a:r>
              <a:rPr lang="en-US" dirty="0" smtClean="0"/>
              <a:t>Road carrying capacity</a:t>
            </a:r>
          </a:p>
          <a:p>
            <a:pPr lvl="2"/>
            <a:r>
              <a:rPr lang="en-US" dirty="0" smtClean="0"/>
              <a:t>Passenger load rate</a:t>
            </a:r>
          </a:p>
          <a:p>
            <a:pPr lvl="2"/>
            <a:r>
              <a:rPr lang="en-US" dirty="0" smtClean="0"/>
              <a:t>Passenger Flow</a:t>
            </a:r>
          </a:p>
          <a:p>
            <a:pPr lvl="2"/>
            <a:r>
              <a:rPr lang="en-US" dirty="0" smtClean="0"/>
              <a:t>Waiting Time of Passengers</a:t>
            </a:r>
          </a:p>
          <a:p>
            <a:r>
              <a:rPr lang="en-US" dirty="0" smtClean="0"/>
              <a:t>Bus Driving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34" y="4089152"/>
            <a:ext cx="2681766" cy="11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Impedance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Physical Quantity</a:t>
            </a:r>
          </a:p>
          <a:p>
            <a:pPr lvl="1"/>
            <a:r>
              <a:rPr lang="en-US" sz="2400" dirty="0" smtClean="0"/>
              <a:t>Captures magnitude of resistance encountered by a vehicle on the road.</a:t>
            </a:r>
          </a:p>
          <a:p>
            <a:r>
              <a:rPr lang="en-US" sz="2800" dirty="0" smtClean="0"/>
              <a:t>Vehicle Travel Time</a:t>
            </a:r>
          </a:p>
          <a:p>
            <a:r>
              <a:rPr lang="en-US" sz="2800" dirty="0" smtClean="0"/>
              <a:t>Bureau Of Public Roads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411480" lvl="1" indent="0">
              <a:buNone/>
            </a:pPr>
            <a:endParaRPr lang="en-US" sz="24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0416" y="4867905"/>
            <a:ext cx="0" cy="6858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012" y="5618740"/>
            <a:ext cx="233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Impedance Value of </a:t>
            </a:r>
          </a:p>
          <a:p>
            <a:r>
              <a:rPr lang="en-US" dirty="0" smtClean="0"/>
              <a:t>road section z when </a:t>
            </a:r>
          </a:p>
          <a:p>
            <a:r>
              <a:rPr lang="en-US" dirty="0" smtClean="0"/>
              <a:t>traffic flow= 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8816" y="3886200"/>
            <a:ext cx="206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flow of the </a:t>
            </a:r>
          </a:p>
          <a:p>
            <a:r>
              <a:rPr lang="en-US" dirty="0" smtClean="0"/>
              <a:t>road section z</a:t>
            </a:r>
            <a:endParaRPr lang="en-US" dirty="0"/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2967216" y="4182103"/>
            <a:ext cx="1371600" cy="223494"/>
          </a:xfrm>
          <a:prstGeom prst="bentConnector3">
            <a:avLst>
              <a:gd name="adj1" fmla="val 10079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3855" y="5894537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0.15,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54303" y="5009511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capacity of </a:t>
            </a:r>
          </a:p>
          <a:p>
            <a:r>
              <a:rPr lang="en-US" dirty="0" smtClean="0"/>
              <a:t>Section z</a:t>
            </a:r>
          </a:p>
        </p:txBody>
      </p:sp>
      <p:cxnSp>
        <p:nvCxnSpPr>
          <p:cNvPr id="28" name="Elbow Connector 27"/>
          <p:cNvCxnSpPr/>
          <p:nvPr/>
        </p:nvCxnSpPr>
        <p:spPr>
          <a:xfrm rot="10800000">
            <a:off x="2946090" y="4979075"/>
            <a:ext cx="1392727" cy="341984"/>
          </a:xfrm>
          <a:prstGeom prst="bentConnector3">
            <a:avLst>
              <a:gd name="adj1" fmla="val 9846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46" y="1980762"/>
            <a:ext cx="1971456" cy="10179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01" y="4369397"/>
            <a:ext cx="2095500" cy="1456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371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Travel Time 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2207" y="3333456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Portion of total </a:t>
            </a:r>
          </a:p>
          <a:p>
            <a:r>
              <a:rPr lang="en-US" dirty="0" smtClean="0"/>
              <a:t>distance of section 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2565" y="2163390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 Impedance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7923" y="3000474"/>
            <a:ext cx="26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sections of the road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90800" y="2348056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10200" y="2348056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21338" y="2743200"/>
            <a:ext cx="0" cy="59788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1"/>
          </p:cNvCxnSpPr>
          <p:nvPr/>
        </p:nvCxnSpPr>
        <p:spPr>
          <a:xfrm rot="10800000">
            <a:off x="4953001" y="2560272"/>
            <a:ext cx="844923" cy="624869"/>
          </a:xfrm>
          <a:prstGeom prst="bentConnector3">
            <a:avLst>
              <a:gd name="adj1" fmla="val 100246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909" y="4724400"/>
            <a:ext cx="281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Passenger flow between </a:t>
            </a:r>
          </a:p>
          <a:p>
            <a:r>
              <a:rPr lang="en-US" dirty="0" smtClean="0"/>
              <a:t>station </a:t>
            </a:r>
            <a:r>
              <a:rPr lang="en-US" dirty="0" err="1" smtClean="0"/>
              <a:t>i</a:t>
            </a:r>
            <a:r>
              <a:rPr lang="en-US" dirty="0" smtClean="0"/>
              <a:t> and j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82509" y="4953000"/>
            <a:ext cx="9144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1946" y="4849306"/>
            <a:ext cx="293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Driving Efficiency</a:t>
            </a:r>
          </a:p>
          <a:p>
            <a:r>
              <a:rPr lang="en-US" dirty="0" smtClean="0"/>
              <a:t>between adjacent stations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657603" y="5169213"/>
            <a:ext cx="10668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3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r="6428"/>
          <a:stretch/>
        </p:blipFill>
        <p:spPr>
          <a:xfrm>
            <a:off x="613298" y="1676400"/>
            <a:ext cx="807350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581400"/>
            <a:ext cx="3666095" cy="13430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06963"/>
          </a:xfrm>
        </p:spPr>
        <p:txBody>
          <a:bodyPr>
            <a:noAutofit/>
          </a:bodyPr>
          <a:lstStyle/>
          <a:p>
            <a:r>
              <a:rPr lang="en-US" sz="3600" dirty="0" smtClean="0"/>
              <a:t>Passenger waiting time depends on</a:t>
            </a:r>
          </a:p>
          <a:p>
            <a:pPr lvl="1"/>
            <a:r>
              <a:rPr lang="en-US" sz="2400" dirty="0" smtClean="0"/>
              <a:t>Number of bus routes</a:t>
            </a:r>
          </a:p>
          <a:p>
            <a:pPr lvl="1"/>
            <a:r>
              <a:rPr lang="en-US" sz="2400" dirty="0" smtClean="0"/>
              <a:t>Passenger flow </a:t>
            </a:r>
            <a:r>
              <a:rPr lang="en-US" sz="2400" dirty="0" err="1" smtClean="0"/>
              <a:t>xi,j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1; 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403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Bus Driving Efficiency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 r="6072"/>
          <a:stretch/>
        </p:blipFill>
        <p:spPr>
          <a:xfrm>
            <a:off x="647700" y="1752600"/>
            <a:ext cx="7848600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 Efficiency Optimization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6280"/>
          </a:xfrm>
        </p:spPr>
        <p:txBody>
          <a:bodyPr>
            <a:normAutofit/>
          </a:bodyPr>
          <a:lstStyle/>
          <a:p>
            <a:r>
              <a:rPr lang="en-US" dirty="0" smtClean="0"/>
              <a:t>Static Bus Network Efficiency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44581"/>
            <a:ext cx="6852316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724400"/>
            <a:ext cx="822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Existing Data Static Bus Network Efficiency = 0.25 = 25 %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50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971800"/>
            <a:ext cx="6019800" cy="115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5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Compute initial efficiency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Delete Bus Station 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Improved Transit Network  Efficiency Optimization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286000"/>
            <a:ext cx="677227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298279"/>
            <a:ext cx="3581400" cy="21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the </a:t>
            </a:r>
            <a:r>
              <a:rPr lang="en-US" dirty="0" err="1" smtClean="0"/>
              <a:t>Efficiecny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0"/>
            <a:ext cx="5257800" cy="912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971166"/>
            <a:ext cx="4038600" cy="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0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5257800" cy="31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Transit Network  Efficiency Optimization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Bus Stops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786062"/>
            <a:ext cx="76771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487862"/>
            <a:ext cx="5991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172200" cy="6172200"/>
          </a:xfrm>
        </p:spPr>
      </p:pic>
    </p:spTree>
    <p:extLst>
      <p:ext uri="{BB962C8B-B14F-4D97-AF65-F5344CB8AC3E}">
        <p14:creationId xmlns:p14="http://schemas.microsoft.com/office/powerpoint/2010/main" val="154175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183418"/>
              </p:ext>
            </p:extLst>
          </p:nvPr>
        </p:nvGraphicFramePr>
        <p:xfrm>
          <a:off x="381000" y="2895600"/>
          <a:ext cx="845820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600200"/>
                <a:gridCol w="1409700"/>
                <a:gridCol w="1409700"/>
                <a:gridCol w="1409700"/>
                <a:gridCol w="14097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Efficency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13 del</a:t>
                      </a:r>
                    </a:p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Efficiency-Node 13 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Weights Sum-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Efficiency-Node 18 del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315.1449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2362200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Deletion  of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77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The Analysis of the Properties of Bus Network Topology </a:t>
            </a:r>
            <a:r>
              <a:rPr lang="en-US" sz="2000" dirty="0" smtClean="0"/>
              <a:t>in Beijing </a:t>
            </a:r>
            <a:r>
              <a:rPr lang="en-US" sz="2000" dirty="0"/>
              <a:t>Basing on Complex </a:t>
            </a:r>
            <a:r>
              <a:rPr lang="en-US" sz="2000" dirty="0" smtClean="0"/>
              <a:t>Networks by </a:t>
            </a:r>
            <a:r>
              <a:rPr lang="en-US" sz="2000" dirty="0" err="1"/>
              <a:t>Hui</a:t>
            </a:r>
            <a:r>
              <a:rPr lang="en-US" sz="2000" dirty="0"/>
              <a:t> Zhang,1 </a:t>
            </a:r>
            <a:r>
              <a:rPr lang="en-US" sz="2000" dirty="0" err="1"/>
              <a:t>Peng</a:t>
            </a:r>
            <a:r>
              <a:rPr lang="en-US" sz="2000" dirty="0"/>
              <a:t> Zhao,1 </a:t>
            </a:r>
            <a:r>
              <a:rPr lang="en-US" sz="2000" dirty="0" err="1"/>
              <a:t>Jian</a:t>
            </a:r>
            <a:r>
              <a:rPr lang="en-US" sz="2000" dirty="0"/>
              <a:t> Gao,1 and Xiang-</a:t>
            </a:r>
            <a:r>
              <a:rPr lang="en-US" sz="2000" dirty="0" err="1"/>
              <a:t>ming</a:t>
            </a:r>
            <a:r>
              <a:rPr lang="en-US" sz="2000" dirty="0"/>
              <a:t> </a:t>
            </a:r>
            <a:r>
              <a:rPr lang="en-US" sz="2000" dirty="0" smtClean="0"/>
              <a:t>Yao1,2</a:t>
            </a:r>
          </a:p>
          <a:p>
            <a:r>
              <a:rPr lang="en-US" sz="2000" dirty="0"/>
              <a:t>Bus transport network analysis in Rio de Janeiro based on topological </a:t>
            </a:r>
            <a:r>
              <a:rPr lang="en-US" sz="2000" dirty="0" smtClean="0"/>
              <a:t>models using Social Networks by </a:t>
            </a:r>
            <a:r>
              <a:rPr lang="en-US" sz="2000" dirty="0"/>
              <a:t>Diego </a:t>
            </a:r>
            <a:r>
              <a:rPr lang="en-US" sz="2000" dirty="0" err="1" smtClean="0"/>
              <a:t>Carvalho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Study on some bus transport networks in </a:t>
            </a:r>
            <a:r>
              <a:rPr lang="en-US" sz="2000" dirty="0" smtClean="0"/>
              <a:t>China with </a:t>
            </a:r>
            <a:r>
              <a:rPr lang="en-US" sz="2000" dirty="0"/>
              <a:t>considering spatial </a:t>
            </a:r>
            <a:r>
              <a:rPr lang="en-US" sz="2000" dirty="0" smtClean="0"/>
              <a:t>characteristics by </a:t>
            </a:r>
            <a:r>
              <a:rPr lang="en-US" sz="2000" dirty="0" err="1"/>
              <a:t>Xu-Hua</a:t>
            </a:r>
            <a:r>
              <a:rPr lang="en-US" sz="2000" dirty="0"/>
              <a:t> Yang a,⇑, </a:t>
            </a:r>
            <a:r>
              <a:rPr lang="en-US" sz="2000" dirty="0" err="1"/>
              <a:t>Guang</a:t>
            </a:r>
            <a:r>
              <a:rPr lang="en-US" sz="2000" dirty="0"/>
              <a:t> Chen </a:t>
            </a:r>
            <a:r>
              <a:rPr lang="en-US" sz="2000" dirty="0" err="1"/>
              <a:t>a,b</a:t>
            </a:r>
            <a:r>
              <a:rPr lang="en-US" sz="2000" dirty="0"/>
              <a:t>, </a:t>
            </a:r>
            <a:r>
              <a:rPr lang="en-US" sz="2000" dirty="0" err="1"/>
              <a:t>Sheng</a:t>
            </a:r>
            <a:r>
              <a:rPr lang="en-US" sz="2000" dirty="0"/>
              <a:t>-Yong Chen a, Wan-Liang </a:t>
            </a:r>
            <a:r>
              <a:rPr lang="en-US" sz="2000" dirty="0" err="1"/>
              <a:t>Wanga</a:t>
            </a:r>
            <a:r>
              <a:rPr lang="en-US" sz="2000" dirty="0"/>
              <a:t>, Lei Wang 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Structural Analysis of Bus Networks Using Indicators of Graph Theory and</a:t>
            </a:r>
          </a:p>
          <a:p>
            <a:pPr>
              <a:buNone/>
            </a:pPr>
            <a:r>
              <a:rPr lang="en-US" sz="2000" dirty="0" smtClean="0"/>
              <a:t>      Complex </a:t>
            </a:r>
            <a:r>
              <a:rPr lang="en-US" sz="2000" dirty="0"/>
              <a:t>Network </a:t>
            </a:r>
            <a:r>
              <a:rPr lang="en-US" sz="2000" dirty="0" smtClean="0"/>
              <a:t>Theory by </a:t>
            </a:r>
            <a:r>
              <a:rPr lang="en-US" sz="2000" dirty="0" err="1"/>
              <a:t>Hui</a:t>
            </a:r>
            <a:r>
              <a:rPr lang="en-US" sz="2000" dirty="0"/>
              <a:t> </a:t>
            </a:r>
            <a:r>
              <a:rPr lang="en-US" sz="2000" dirty="0" smtClean="0"/>
              <a:t>Zhang.</a:t>
            </a:r>
          </a:p>
          <a:p>
            <a:r>
              <a:rPr lang="en-US" sz="2000" dirty="0" smtClean="0"/>
              <a:t>Public transport networks: empirical analysis and modeling by C. von Ferber</a:t>
            </a:r>
          </a:p>
          <a:p>
            <a:r>
              <a:rPr lang="en-US" sz="2000" dirty="0"/>
              <a:t>A Method of Bus Network Optimization Based on Complex Network and </a:t>
            </a:r>
            <a:r>
              <a:rPr lang="en-US" sz="2000" dirty="0" err="1"/>
              <a:t>Beidou</a:t>
            </a:r>
            <a:r>
              <a:rPr lang="en-US" sz="2000" dirty="0"/>
              <a:t> Vehicle Location by </a:t>
            </a:r>
            <a:r>
              <a:rPr lang="en-US" sz="2000" dirty="0" err="1"/>
              <a:t>Peixin</a:t>
            </a:r>
            <a:r>
              <a:rPr lang="en-US" sz="2000" dirty="0"/>
              <a:t> Dong </a:t>
            </a:r>
            <a:endParaRPr lang="en-US" sz="2000" dirty="0" smtClean="0"/>
          </a:p>
          <a:p>
            <a:r>
              <a:rPr lang="en-US" sz="2000" dirty="0" smtClean="0"/>
              <a:t>Public Transport Networks: Empirical Analysis and Modeling by C. von Ferber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22868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7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9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36875" b="10000"/>
          <a:stretch>
            <a:fillRect/>
          </a:stretch>
        </p:blipFill>
        <p:spPr bwMode="auto">
          <a:xfrm>
            <a:off x="1676400" y="1295400"/>
            <a:ext cx="6019800" cy="536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1676400" y="30480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676400" y="5638800"/>
            <a:ext cx="990600" cy="3048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53536"/>
            <a:ext cx="8229600" cy="889464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Collection of Data</a:t>
            </a:r>
            <a:endParaRPr kumimoji="0" lang="en-US" sz="4600" b="1" i="0" u="sng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3750" b="10000"/>
          <a:stretch>
            <a:fillRect/>
          </a:stretch>
        </p:blipFill>
        <p:spPr bwMode="auto">
          <a:xfrm>
            <a:off x="0" y="1295400"/>
            <a:ext cx="4495800" cy="262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b="19000"/>
          <a:stretch>
            <a:fillRect/>
          </a:stretch>
        </p:blipFill>
        <p:spPr bwMode="auto">
          <a:xfrm>
            <a:off x="3124200" y="3733800"/>
            <a:ext cx="5791200" cy="293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hape 8"/>
          <p:cNvCxnSpPr>
            <a:endCxn id="2051" idx="1"/>
          </p:cNvCxnSpPr>
          <p:nvPr/>
        </p:nvCxnSpPr>
        <p:spPr>
          <a:xfrm rot="16200000" flipH="1">
            <a:off x="1172051" y="3247549"/>
            <a:ext cx="2532698" cy="1371600"/>
          </a:xfrm>
          <a:prstGeom prst="bentConnector2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26378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347133" y="1600200"/>
            <a:ext cx="826346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24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889464"/>
          </a:xfrm>
        </p:spPr>
        <p:txBody>
          <a:bodyPr/>
          <a:lstStyle/>
          <a:p>
            <a:pPr algn="l"/>
            <a:r>
              <a:rPr lang="en-US" b="1" u="sng" dirty="0" smtClean="0"/>
              <a:t>Collection of Data</a:t>
            </a:r>
            <a:endParaRPr lang="en-US" b="1" u="sng" dirty="0"/>
          </a:p>
        </p:txBody>
      </p:sp>
      <p:pic>
        <p:nvPicPr>
          <p:cNvPr id="7" name="2019-10-19-19-27-00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1219200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u="sng" dirty="0"/>
              <a:t>Collection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3798"/>
            <a:ext cx="4648200" cy="52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896</TotalTime>
  <Words>797</Words>
  <Application>Microsoft Office PowerPoint</Application>
  <PresentationFormat>On-screen Show (4:3)</PresentationFormat>
  <Paragraphs>191</Paragraphs>
  <Slides>47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Rockwell</vt:lpstr>
      <vt:lpstr>Times New Roman</vt:lpstr>
      <vt:lpstr>Wingdings 2</vt:lpstr>
      <vt:lpstr>Foundry</vt:lpstr>
      <vt:lpstr>PowerPoint Presentation</vt:lpstr>
      <vt:lpstr>PowerPoint Presentation</vt:lpstr>
      <vt:lpstr>Tasks</vt:lpstr>
      <vt:lpstr>Collection of Data</vt:lpstr>
      <vt:lpstr>PowerPoint Presentation</vt:lpstr>
      <vt:lpstr>Collection of Data</vt:lpstr>
      <vt:lpstr>Collection of Data</vt:lpstr>
      <vt:lpstr>Collection of Data</vt:lpstr>
      <vt:lpstr>Collection of Data</vt:lpstr>
      <vt:lpstr>PowerPoint Presentation</vt:lpstr>
      <vt:lpstr>L-Space</vt:lpstr>
      <vt:lpstr>Google Earth View</vt:lpstr>
      <vt:lpstr>L-Space</vt:lpstr>
      <vt:lpstr>Degree Distribution L Space</vt:lpstr>
      <vt:lpstr>Degree Distribution L Space</vt:lpstr>
      <vt:lpstr>Potential candidate for  Bus Depots or Hub</vt:lpstr>
      <vt:lpstr>Identification of candidate Bus Routes for Expressway Corridors</vt:lpstr>
      <vt:lpstr>PowerPoint Presentation</vt:lpstr>
      <vt:lpstr>PowerPoint Presentation</vt:lpstr>
      <vt:lpstr>PowerPoint Presentation</vt:lpstr>
      <vt:lpstr>PowerPoint Presentation</vt:lpstr>
      <vt:lpstr>Candidate for Express Highway</vt:lpstr>
      <vt:lpstr>PowerPoint Presentation</vt:lpstr>
      <vt:lpstr>Cs 55 Results 623Extn Cluster</vt:lpstr>
      <vt:lpstr>Cs 55 Results 623 Cluster</vt:lpstr>
      <vt:lpstr>PowerPoint Presentation</vt:lpstr>
      <vt:lpstr>PowerPoint Presentation</vt:lpstr>
      <vt:lpstr>Near 215 degree  bus routes</vt:lpstr>
      <vt:lpstr>PowerPoint Presentation</vt:lpstr>
      <vt:lpstr>B-Space</vt:lpstr>
      <vt:lpstr>Network Optimization</vt:lpstr>
      <vt:lpstr>Weigthed Bus Network</vt:lpstr>
      <vt:lpstr>Road Impedance Function</vt:lpstr>
      <vt:lpstr>Bus Driving Efficiency</vt:lpstr>
      <vt:lpstr>Bus Driving Efficiency</vt:lpstr>
      <vt:lpstr>Improved Bus Driving Efficiency</vt:lpstr>
      <vt:lpstr>Improved Bus Driving Efficiency</vt:lpstr>
      <vt:lpstr>Network  Efficiency Optimization</vt:lpstr>
      <vt:lpstr>Improved Transit Network  Efficiency Optimization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Improved Transit Network  Efficiency Optimization Method</vt:lpstr>
      <vt:lpstr>PowerPoint Presentation</vt:lpstr>
      <vt:lpstr>Simulation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Parveen</cp:lastModifiedBy>
  <cp:revision>224</cp:revision>
  <dcterms:created xsi:type="dcterms:W3CDTF">2006-08-16T00:00:00Z</dcterms:created>
  <dcterms:modified xsi:type="dcterms:W3CDTF">2019-11-06T14:53:56Z</dcterms:modified>
</cp:coreProperties>
</file>